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2" r:id="rId2"/>
    <p:sldId id="2141411565" r:id="rId3"/>
    <p:sldId id="2141411566" r:id="rId4"/>
    <p:sldId id="4904" r:id="rId5"/>
    <p:sldId id="473" r:id="rId6"/>
    <p:sldId id="293" r:id="rId7"/>
    <p:sldId id="2141411567" r:id="rId8"/>
    <p:sldId id="474" r:id="rId9"/>
    <p:sldId id="2141411568" r:id="rId10"/>
    <p:sldId id="21414115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58E0B-F563-43E1-9530-C385ED5EB348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D77F5-23D2-4A2D-B9F6-6EAC34EF1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C9355-90C4-B040-8CCB-95EB0BC67A48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631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ADF9-DABE-419E-AC46-84AF4B070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A7911-58A7-412F-A1B1-DB6A0CD67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091A-7BC2-47F6-AA1C-EF96A71F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6C5E-342C-4AEC-B9DE-242DBC84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E0C8B-0AB6-4400-81CD-DE5279DD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2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A5EE-6A0D-4B11-851C-E18DB884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3575B-4035-4D3F-B894-F80DEF5DF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EABF-CDAF-45CE-A88E-C300A6AC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A62FE-5A87-483D-AF72-A393FDE8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DF27-488B-4688-870E-9E6B30BF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5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23A012-7A2A-46E9-86B0-0687C408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C03CC-AFA0-487A-8588-455A73862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9BDEC-EAC4-4D1B-A4D4-5AED0C0A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96861-7A2F-4116-B7E4-FE47D37B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D7220-62A1-401B-B4BF-F6821269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8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1F46-9A24-41FE-847B-9F6ECF83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9398-20D9-49C6-BC4C-792C3185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CACDD-7778-4F0C-AD7D-10EFA472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53048-0A71-4098-ACF7-D498B3B1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DCCC4-01BF-4536-B72D-1A7E0A55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85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8D49-5C78-4B42-8F4A-A4706029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04EEB-B6C7-4E64-B338-B54BAF34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83AC9-09E1-4ECC-B5F3-8C85AA3A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A5841-AD2D-48E4-A107-F3AC9085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FCABE-B3DC-4501-9E91-1B074200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9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6A16-8823-4250-9543-E2C8EDCC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D80F-9DFC-4225-81C4-0560E6CE9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F0AF6-A9EE-4A6D-8D40-B8C4FD2F4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2E69-4699-404A-B517-D7515747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0A648-EFEA-4941-9584-A9F742DE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A338C-3DB7-48D9-96F6-C00CE780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71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39DC-F183-4E90-BB91-6D03023C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846B-6C6E-45FC-97D8-DC057153E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2112-C15F-4A18-AE39-537D6967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EDA99-8301-4469-9825-F92235743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B1F45F-7188-4CA9-B879-79A47A7D4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C2D4C-DD20-45EC-81DD-4331D15C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929452-6D44-4B3D-9B2B-F8AA1EBD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4287C-C886-4B39-A8D3-4B0FA4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1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E338-5392-4E30-B330-0C285253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C49079-FD57-48D5-876B-AD449933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ED2D3-3A2C-4714-8D6A-7F4FCB16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102D3-16E5-4B8D-BC43-B5809ACF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8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40C5D-9DA1-40DC-B181-032E01542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F7276-048F-4B02-AC5E-2E282F5A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025C1-8E67-49F5-9889-DF2748D8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49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EE41-4776-4DA5-8682-D9C86E07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48EEB-CF20-45F0-9772-60E934EB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AF3DB-D911-4CA6-AE1E-CB307B0F4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73EB9-BC81-4223-BA3F-AD181992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AA73F-9A80-4DAC-8C61-434DB926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29F8B-8CD3-45C2-A098-BAFCF64C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2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70E3-70E5-4FAC-AAF6-DA042D6C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71039-75AA-4908-A219-5B15DDAB3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E46D3-0BBA-4767-8824-BD1BB46D6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25CE2-FDC9-4C26-A55A-BD0DDC6B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98E72-13B8-4A8B-828E-3874A234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6D78A-670D-49B3-807D-EE5070C0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52383-DC64-4BBA-882E-2F70C8A87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F1ECF-1DB0-41B8-A857-8FB0CBB72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698A-1F37-4A39-ABB3-3C906C5C3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236F-51C3-4246-9CFE-6552BD1A93BF}" type="datetimeFigureOut">
              <a:rPr lang="en-GB" smtClean="0"/>
              <a:t>30/10/2023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DD95-B95C-433B-B759-7177BFEDD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4370A-E340-4567-B8EA-B0ACD9AA6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57A2-DAED-4697-A7B0-B0E8463DD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7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umacae.org.uk/vet-antibioticamnes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730000" y="639098"/>
            <a:ext cx="4813072" cy="3494790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solidFill>
                  <a:srgbClr val="2A3686"/>
                </a:solidFill>
                <a:latin typeface="Montserrat SemiBold" pitchFamily="2" charset="77"/>
                <a:ea typeface="+mn-ea"/>
                <a:cs typeface="+mn-cs"/>
              </a:rPr>
              <a:t>Antibiotic amnesty 2023</a:t>
            </a:r>
            <a:endParaRPr lang="en-US" sz="5400" b="1" dirty="0">
              <a:solidFill>
                <a:srgbClr val="2A3686"/>
              </a:solidFill>
              <a:latin typeface="Montserrat SemiBold" pitchFamily="2" charset="77"/>
              <a:ea typeface="+mn-ea"/>
              <a:cs typeface="+mn-cs"/>
            </a:endParaRPr>
          </a:p>
        </p:txBody>
      </p:sp>
      <p:pic>
        <p:nvPicPr>
          <p:cNvPr id="21" name="Graphic 10" descr="Medicine">
            <a:extLst>
              <a:ext uri="{FF2B5EF4-FFF2-40B4-BE49-F238E27FC236}">
                <a16:creationId xmlns:a16="http://schemas.microsoft.com/office/drawing/2014/main" id="{CDAE4679-B4D9-4E5C-AED1-2F457E0D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21" y="640081"/>
            <a:ext cx="5054156" cy="5054156"/>
          </a:xfrm>
          <a:prstGeom prst="rect">
            <a:avLst/>
          </a:prstGeom>
        </p:spPr>
      </p:pic>
      <p:sp>
        <p:nvSpPr>
          <p:cNvPr id="2" name="AutoShape 2" descr="Image result for muppet"/>
          <p:cNvSpPr>
            <a:spLocks noChangeAspect="1" noChangeArrowheads="1"/>
          </p:cNvSpPr>
          <p:nvPr/>
        </p:nvSpPr>
        <p:spPr bwMode="auto">
          <a:xfrm>
            <a:off x="920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9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tibiotic amnesty-720p-230626 (1)">
            <a:hlinkClick r:id="" action="ppaction://media"/>
            <a:extLst>
              <a:ext uri="{FF2B5EF4-FFF2-40B4-BE49-F238E27FC236}">
                <a16:creationId xmlns:a16="http://schemas.microsoft.com/office/drawing/2014/main" id="{1AFC335D-EDF8-4B6E-AF6B-3BDAD85220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3ABC9B-8CC8-EA4B-9AEB-C6B4F4CC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pic>
        <p:nvPicPr>
          <p:cNvPr id="8194" name="Picture 2" descr="Medical State of Mind — Stop Antibiotic Resistance. Remember to wash  your... | Antimicrobial resistance, Pharmacy art, Antibiotic">
            <a:extLst>
              <a:ext uri="{FF2B5EF4-FFF2-40B4-BE49-F238E27FC236}">
                <a16:creationId xmlns:a16="http://schemas.microsoft.com/office/drawing/2014/main" id="{66584FB4-DCE6-034F-899D-4C9A8B4C2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0" r="795" b="1"/>
          <a:stretch/>
        </p:blipFill>
        <p:spPr bwMode="auto">
          <a:xfrm>
            <a:off x="-1" y="1"/>
            <a:ext cx="46353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3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E92-0EE6-4ED6-A9DC-7D412855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2A3686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Leftover antibiotics – what is the problem?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770DC1-7BAD-47C8-8E31-1D60D51A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dirty="0"/>
              <a:t>Of 500 UK patients prescribed antibiotics in previous 12 months:</a:t>
            </a:r>
          </a:p>
          <a:p>
            <a:pPr lvl="1"/>
            <a:r>
              <a:rPr lang="en-GB" sz="2800" dirty="0"/>
              <a:t> </a:t>
            </a:r>
            <a:r>
              <a:rPr lang="en-GB" dirty="0"/>
              <a:t>14% had leftovers</a:t>
            </a:r>
          </a:p>
          <a:p>
            <a:pPr lvl="2"/>
            <a:r>
              <a:rPr lang="en-GB" sz="2400" dirty="0"/>
              <a:t>Only 8% returned to pharmacy for safe disposal</a:t>
            </a:r>
          </a:p>
          <a:p>
            <a:pPr lvl="2"/>
            <a:r>
              <a:rPr lang="en-GB" sz="2400" dirty="0"/>
              <a:t>Almost 1/3 threw them away</a:t>
            </a:r>
          </a:p>
          <a:p>
            <a:pPr lvl="2"/>
            <a:r>
              <a:rPr lang="en-GB" sz="2400" dirty="0"/>
              <a:t>1/3 kept them for reuse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OECD report:</a:t>
            </a:r>
          </a:p>
          <a:p>
            <a:pPr lvl="1"/>
            <a:r>
              <a:rPr lang="en-GB" dirty="0"/>
              <a:t> 63% of medicines in UK are discarded in household waste</a:t>
            </a:r>
          </a:p>
          <a:p>
            <a:pPr lvl="2"/>
            <a:r>
              <a:rPr lang="en-GB" sz="2400" dirty="0"/>
              <a:t> 11% are discarded down toilets and sinks</a:t>
            </a:r>
          </a:p>
        </p:txBody>
      </p:sp>
    </p:spTree>
    <p:extLst>
      <p:ext uri="{BB962C8B-B14F-4D97-AF65-F5344CB8AC3E}">
        <p14:creationId xmlns:p14="http://schemas.microsoft.com/office/powerpoint/2010/main" val="16310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51B9-E655-48F6-B7CB-65D44CB9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2A3686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The Antibiotics Amnesty 2022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847D-07A8-42FF-B337-1E022E62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072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Monserrat"/>
              </a:rPr>
              <a:t>November 2022</a:t>
            </a:r>
          </a:p>
          <a:p>
            <a:r>
              <a:rPr lang="en-GB" sz="3600" dirty="0">
                <a:latin typeface="Monserrat"/>
              </a:rPr>
              <a:t>Veterinary practices teamed up with NHS Midlands</a:t>
            </a:r>
          </a:p>
          <a:p>
            <a:pPr lvl="1"/>
            <a:r>
              <a:rPr lang="en-GB" sz="3600" b="1" dirty="0">
                <a:solidFill>
                  <a:srgbClr val="FF0000"/>
                </a:solidFill>
                <a:latin typeface="Monserrat"/>
              </a:rPr>
              <a:t>One Health initiative</a:t>
            </a:r>
          </a:p>
          <a:p>
            <a:r>
              <a:rPr lang="en-GB" sz="3600" dirty="0">
                <a:latin typeface="Monserrat"/>
              </a:rPr>
              <a:t>Encourage patients and pet owners to return unused or out-of-date antibiotics for proper disposal</a:t>
            </a:r>
          </a:p>
          <a:p>
            <a:endParaRPr lang="en-GB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90CAD67-6281-4458-8C6B-341B9474472E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421" y="969459"/>
            <a:ext cx="2019300" cy="2767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A09C5-FAD9-49D5-90F0-5A81EA39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957" y="3837762"/>
            <a:ext cx="2092241" cy="2901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838CB-26FF-4EFC-912E-F9127805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708" y="3021445"/>
            <a:ext cx="2213292" cy="29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35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170254-E80E-4156-B27D-CCA7B8D53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52" y="0"/>
            <a:ext cx="12211852" cy="6846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D95A-0DF6-4287-A31E-954248C21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894"/>
            <a:ext cx="12192000" cy="69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5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2BAF3-E2E0-448B-892C-FF598C59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300" b="1" dirty="0">
                <a:solidFill>
                  <a:srgbClr val="2A3686"/>
                </a:solidFill>
                <a:latin typeface="Montserrat SemiBold" pitchFamily="2" charset="77"/>
                <a:ea typeface="+mn-ea"/>
                <a:cs typeface="+mn-cs"/>
              </a:rPr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C44E-3872-4061-A310-44372BD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 of &gt; 750 antibiotic tablets, 12 part boxes of tablets, 53 bottles of antibiotic ear drops or ointments and 17 antibiotic injections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Including fluoroquinolones</a:t>
            </a:r>
          </a:p>
          <a:p>
            <a:pPr marL="914400" lvl="2" indent="0">
              <a:buNone/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press and digital footprint </a:t>
            </a:r>
            <a:endParaRPr lang="en-GB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Companion, Vet Times,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Vet Record,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Dogs Monthly, Your Cat, Veterinary Practice, Veterinary Edge and Pet Business World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Thousands of views of the different resources and messages across different forms of social media</a:t>
            </a:r>
          </a:p>
          <a:p>
            <a:pPr marL="914400" lvl="2" indent="0">
              <a:buNone/>
            </a:pP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Written report, Companion update article and letter to Nature Medicine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4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62CC4B-2EA3-40C6-8DAA-547541C9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33" y="158849"/>
            <a:ext cx="5739310" cy="347531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34051"/>
            <a:ext cx="10058400" cy="1450757"/>
          </a:xfrm>
        </p:spPr>
        <p:txBody>
          <a:bodyPr>
            <a:normAutofit/>
          </a:bodyPr>
          <a:lstStyle/>
          <a:p>
            <a:r>
              <a:rPr lang="fr-FR" sz="2800" dirty="0"/>
              <a:t>Client </a:t>
            </a:r>
            <a:r>
              <a:rPr lang="fr-FR" sz="2800" dirty="0" err="1"/>
              <a:t>survey</a:t>
            </a:r>
            <a:r>
              <a:rPr lang="fr-FR" sz="2800" dirty="0"/>
              <a:t> (n =139)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3804" y="2107411"/>
            <a:ext cx="1005840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1</a:t>
            </a:r>
            <a:r>
              <a:rPr lang="fr-FR" sz="2400" baseline="30000" dirty="0"/>
              <a:t>st</a:t>
            </a:r>
            <a:r>
              <a:rPr lang="fr-FR" sz="2400" dirty="0"/>
              <a:t> Nov. 2022 </a:t>
            </a:r>
          </a:p>
          <a:p>
            <a:pPr marL="0" indent="0">
              <a:buNone/>
            </a:pPr>
            <a:r>
              <a:rPr lang="fr-FR" sz="2400" dirty="0"/>
              <a:t>- 31</a:t>
            </a:r>
            <a:r>
              <a:rPr lang="fr-FR" sz="2400" baseline="30000" dirty="0"/>
              <a:t>st</a:t>
            </a:r>
            <a:r>
              <a:rPr lang="fr-FR" sz="2400" dirty="0"/>
              <a:t> </a:t>
            </a:r>
            <a:r>
              <a:rPr lang="fr-FR" sz="2400" dirty="0" err="1"/>
              <a:t>Dec</a:t>
            </a:r>
            <a:r>
              <a:rPr lang="fr-FR" sz="2400" dirty="0"/>
              <a:t>. 2022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Total </a:t>
            </a:r>
            <a:r>
              <a:rPr lang="fr-FR" sz="2400" b="1" dirty="0"/>
              <a:t>24% </a:t>
            </a:r>
            <a:r>
              <a:rPr lang="fr-FR" sz="2400" b="1" dirty="0" err="1"/>
              <a:t>with</a:t>
            </a:r>
            <a:r>
              <a:rPr lang="fr-FR" sz="2400" b="1" dirty="0"/>
              <a:t> </a:t>
            </a:r>
            <a:r>
              <a:rPr lang="fr-FR" sz="2400" b="1" dirty="0" err="1"/>
              <a:t>leftover</a:t>
            </a:r>
            <a:r>
              <a:rPr lang="fr-FR" sz="2400" b="1" dirty="0"/>
              <a:t> </a:t>
            </a:r>
            <a:r>
              <a:rPr lang="fr-FR" sz="2400" b="1" dirty="0" err="1"/>
              <a:t>antibiotics</a:t>
            </a:r>
            <a:r>
              <a:rPr lang="fr-FR" sz="2400" b="1" dirty="0"/>
              <a:t> </a:t>
            </a:r>
          </a:p>
          <a:p>
            <a:pPr marL="0" indent="0">
              <a:buNone/>
            </a:pPr>
            <a:r>
              <a:rPr lang="en-GB" dirty="0"/>
              <a:t>37.8% (17/45) reported having had leftover abs previously</a:t>
            </a:r>
          </a:p>
          <a:p>
            <a:pPr marL="0" indent="0">
              <a:buNone/>
            </a:pPr>
            <a:r>
              <a:rPr lang="fr-FR" sz="1800" dirty="0" err="1"/>
              <a:t>cf</a:t>
            </a:r>
            <a:r>
              <a:rPr lang="fr-FR" sz="1800" dirty="0"/>
              <a:t> 14% </a:t>
            </a:r>
            <a:r>
              <a:rPr lang="fr-FR" sz="1800" dirty="0" err="1"/>
              <a:t>McNulty</a:t>
            </a:r>
            <a:r>
              <a:rPr lang="fr-FR" sz="1800" dirty="0"/>
              <a:t> et al. (people)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587ED-1A9C-4400-80F9-09C3E128BD4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47" y="3709362"/>
            <a:ext cx="4971393" cy="25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4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2888F-E70F-4916-9ADD-36723B030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24"/>
            <a:ext cx="12192000" cy="6716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60998E-485A-4941-9F84-09C50F43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0" y="452437"/>
            <a:ext cx="2438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9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E7FE-737A-4683-B384-A0A05BA4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Amnesty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75374-9F2B-4008-9C32-68E18EE1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Build on pilot project</a:t>
            </a:r>
          </a:p>
          <a:p>
            <a:pPr lvl="1"/>
            <a:r>
              <a:rPr lang="en-GB" dirty="0"/>
              <a:t>Amazing engagement of key stakeholders</a:t>
            </a:r>
          </a:p>
          <a:p>
            <a:r>
              <a:rPr lang="en-GB" dirty="0"/>
              <a:t>Lessons learned</a:t>
            </a:r>
          </a:p>
          <a:p>
            <a:pPr lvl="1"/>
            <a:r>
              <a:rPr lang="en-GB" dirty="0"/>
              <a:t>Earlier roll out</a:t>
            </a:r>
          </a:p>
          <a:p>
            <a:pPr lvl="1"/>
            <a:r>
              <a:rPr lang="en-GB" dirty="0"/>
              <a:t>Monthly meetings</a:t>
            </a:r>
          </a:p>
          <a:p>
            <a:r>
              <a:rPr lang="en-GB" dirty="0"/>
              <a:t>Broaden involvement</a:t>
            </a:r>
          </a:p>
          <a:p>
            <a:pPr lvl="1"/>
            <a:r>
              <a:rPr lang="en-GB" dirty="0"/>
              <a:t>Global outreach</a:t>
            </a:r>
          </a:p>
          <a:p>
            <a:pPr lvl="1"/>
            <a:r>
              <a:rPr lang="en-GB" dirty="0"/>
              <a:t>Different species</a:t>
            </a:r>
          </a:p>
          <a:p>
            <a:r>
              <a:rPr lang="en-GB" dirty="0"/>
              <a:t>Maintain a One-Health perspective</a:t>
            </a:r>
          </a:p>
        </p:txBody>
      </p:sp>
    </p:spTree>
    <p:extLst>
      <p:ext uri="{BB962C8B-B14F-4D97-AF65-F5344CB8AC3E}">
        <p14:creationId xmlns:p14="http://schemas.microsoft.com/office/powerpoint/2010/main" val="99119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1E6B-6643-4F82-98D7-4AC4CA87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Accessible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3409B-F8DB-4244-910E-3D0512DE0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https://rumacae.org.uk/vet-antibioticamnesty/</a:t>
            </a:r>
            <a:endParaRPr lang="en-GB" dirty="0"/>
          </a:p>
          <a:p>
            <a:r>
              <a:rPr lang="en-GB" dirty="0"/>
              <a:t>https://knowledge.rcvs.org.uk/amr/antibiotic-amnesty/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C65FA-3EB8-419F-8DF3-3BF34E50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27" y="104775"/>
            <a:ext cx="2879867" cy="4067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A51A4-8409-4506-922A-CC1E3172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9" y="3015938"/>
            <a:ext cx="2565712" cy="2565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3BBE30-B3E6-4F12-ACBD-6346C93607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24" y="5320038"/>
            <a:ext cx="4761905" cy="16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09A70-808D-4654-9397-2BBCD78E4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93" y="3429000"/>
            <a:ext cx="5043487" cy="318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0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282</Words>
  <Application>Microsoft Office PowerPoint</Application>
  <PresentationFormat>Widescreen</PresentationFormat>
  <Paragraphs>48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Monserrat</vt:lpstr>
      <vt:lpstr>Montserrat SemiBold</vt:lpstr>
      <vt:lpstr>Office Theme</vt:lpstr>
      <vt:lpstr>Antibiotic amnesty 2023</vt:lpstr>
      <vt:lpstr>Leftover antibiotics – what is the problem?</vt:lpstr>
      <vt:lpstr>The Antibiotics Amnesty 2022</vt:lpstr>
      <vt:lpstr>PowerPoint Presentation</vt:lpstr>
      <vt:lpstr>Outcomes</vt:lpstr>
      <vt:lpstr>Client survey (n =139)</vt:lpstr>
      <vt:lpstr>PowerPoint Presentation</vt:lpstr>
      <vt:lpstr>Amnesty 2023</vt:lpstr>
      <vt:lpstr>Accessible assets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 amnesty 2023</dc:title>
  <dc:creator>fergus allerton</dc:creator>
  <cp:lastModifiedBy>Reviewer</cp:lastModifiedBy>
  <cp:revision>5</cp:revision>
  <dcterms:created xsi:type="dcterms:W3CDTF">2023-05-11T06:24:17Z</dcterms:created>
  <dcterms:modified xsi:type="dcterms:W3CDTF">2023-10-30T08:55:06Z</dcterms:modified>
</cp:coreProperties>
</file>